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78C32-4C09-4311-B9CC-0313BDF1C4EB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6BA16-115D-4A2A-9EA2-7CC34DE4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TG:</a:t>
            </a:r>
            <a:r>
              <a:rPr lang="en-US" baseline="0" dirty="0" smtClean="0"/>
              <a:t> use this presentation to explain the difference between there is and there are AND to explain when we use there is and there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6BA16-115D-4A2A-9EA2-7CC34DE44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there is – we use it for singular objects, hence</a:t>
            </a:r>
            <a:r>
              <a:rPr lang="en-US" baseline="0" dirty="0" smtClean="0"/>
              <a:t> the ‘is’.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6BA16-115D-4A2A-9EA2-7CC34DE44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there are, we use it for plural objects, hence ‘there are…’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6BA16-115D-4A2A-9EA2-7CC34DE44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7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students</a:t>
            </a:r>
            <a:r>
              <a:rPr lang="en-US" baseline="0" dirty="0" smtClean="0"/>
              <a:t> work on their 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6BA16-115D-4A2A-9EA2-7CC34DE44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the students describe the picture of the room, saying what they see, using ‘there is’ and ‘there are’. For example, There is a ball on the floor. OR There are socks on the floor.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6BA16-115D-4A2A-9EA2-7CC34DE44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568C553-9AE3-427F-9995-3A2775997C59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A5AD5B3-524F-47E2-BAC9-AFD516EC27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543800" cy="2892152"/>
          </a:xfrm>
        </p:spPr>
        <p:txBody>
          <a:bodyPr/>
          <a:lstStyle/>
          <a:p>
            <a:r>
              <a:rPr lang="en-US" dirty="0" smtClean="0"/>
              <a:t>There is </a:t>
            </a:r>
            <a:br>
              <a:rPr lang="en-US" dirty="0" smtClean="0"/>
            </a:br>
            <a:r>
              <a:rPr lang="en-US" dirty="0" smtClean="0"/>
              <a:t>There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MT" pitchFamily="34" charset="0"/>
              </a:rPr>
              <a:t>We use ‘There is’ when we talk about one object that we can see. </a:t>
            </a:r>
          </a:p>
          <a:p>
            <a:r>
              <a:rPr lang="en-US" dirty="0" smtClean="0">
                <a:latin typeface="Arial MT" pitchFamily="34" charset="0"/>
              </a:rPr>
              <a:t>For example: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latin typeface="Arial MT" pitchFamily="34" charset="0"/>
              </a:rPr>
              <a:t>There is </a:t>
            </a:r>
            <a:r>
              <a:rPr lang="en-US" i="1" u="sng" dirty="0" smtClean="0">
                <a:latin typeface="Arial MT" pitchFamily="34" charset="0"/>
              </a:rPr>
              <a:t>an elephant </a:t>
            </a:r>
            <a:r>
              <a:rPr lang="en-US" i="1" dirty="0" smtClean="0">
                <a:latin typeface="Arial MT" pitchFamily="34" charset="0"/>
              </a:rPr>
              <a:t>in the window. </a:t>
            </a:r>
          </a:p>
          <a:p>
            <a:endParaRPr lang="en-US" dirty="0">
              <a:latin typeface="Arial MT" pitchFamily="34" charset="0"/>
            </a:endParaRPr>
          </a:p>
          <a:p>
            <a:endParaRPr lang="en-US" dirty="0" smtClean="0">
              <a:latin typeface="Arial MT" pitchFamily="34" charset="0"/>
            </a:endParaRPr>
          </a:p>
          <a:p>
            <a:endParaRPr lang="en-US" dirty="0">
              <a:latin typeface="Arial MT" pitchFamily="34" charset="0"/>
            </a:endParaRPr>
          </a:p>
          <a:p>
            <a:endParaRPr lang="en-US" dirty="0">
              <a:latin typeface="Arial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996952"/>
            <a:ext cx="421345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MT" pitchFamily="34" charset="0"/>
              </a:rPr>
              <a:t>We use ‘There are’ when we talk about more than one object that we can see. </a:t>
            </a:r>
          </a:p>
          <a:p>
            <a:r>
              <a:rPr lang="en-US" dirty="0" smtClean="0">
                <a:latin typeface="Arial MT" pitchFamily="34" charset="0"/>
              </a:rPr>
              <a:t>For example: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latin typeface="Arial MT" pitchFamily="34" charset="0"/>
              </a:rPr>
              <a:t>There are </a:t>
            </a:r>
            <a:r>
              <a:rPr lang="en-US" i="1" u="sng" dirty="0" smtClean="0">
                <a:latin typeface="Arial MT" pitchFamily="34" charset="0"/>
              </a:rPr>
              <a:t>kites</a:t>
            </a:r>
            <a:r>
              <a:rPr lang="en-US" i="1" dirty="0" smtClean="0">
                <a:latin typeface="Arial MT" pitchFamily="34" charset="0"/>
              </a:rPr>
              <a:t> in the sky. </a:t>
            </a:r>
          </a:p>
          <a:p>
            <a:pPr lvl="1"/>
            <a:endParaRPr lang="en-US" i="1" dirty="0">
              <a:latin typeface="Arial MT" pitchFamily="34" charset="0"/>
            </a:endParaRPr>
          </a:p>
          <a:p>
            <a:pPr lvl="1"/>
            <a:endParaRPr lang="en-US" dirty="0" smtClean="0">
              <a:latin typeface="Arial MT" pitchFamily="34" charset="0"/>
            </a:endParaRPr>
          </a:p>
          <a:p>
            <a:pPr lvl="1"/>
            <a:endParaRPr lang="en-US" dirty="0">
              <a:latin typeface="Arial MT" pitchFamily="34" charset="0"/>
            </a:endParaRPr>
          </a:p>
          <a:p>
            <a:pPr lvl="1"/>
            <a:endParaRPr lang="en-US" dirty="0" smtClean="0">
              <a:latin typeface="Arial MT" pitchFamily="34" charset="0"/>
            </a:endParaRPr>
          </a:p>
          <a:p>
            <a:pPr lvl="1"/>
            <a:endParaRPr lang="en-US" dirty="0" smtClean="0">
              <a:latin typeface="Arial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91"/>
          <a:stretch/>
        </p:blipFill>
        <p:spPr>
          <a:xfrm>
            <a:off x="2483768" y="2938881"/>
            <a:ext cx="5760640" cy="24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MT" pitchFamily="34" charset="0"/>
              </a:rPr>
              <a:t>Now you try. </a:t>
            </a:r>
            <a:endParaRPr lang="en-US" dirty="0">
              <a:latin typeface="Arial MT" pitchFamily="34" charset="0"/>
            </a:endParaRPr>
          </a:p>
          <a:p>
            <a:r>
              <a:rPr lang="en-US" dirty="0" smtClean="0">
                <a:latin typeface="Arial MT" pitchFamily="34" charset="0"/>
              </a:rPr>
              <a:t>You have to match the beginning of the sentence to the end. </a:t>
            </a:r>
          </a:p>
          <a:p>
            <a:r>
              <a:rPr lang="en-US" dirty="0" smtClean="0">
                <a:latin typeface="Arial MT" pitchFamily="34" charset="0"/>
              </a:rPr>
              <a:t>Write your answers in your notebooks. </a:t>
            </a:r>
          </a:p>
          <a:p>
            <a:r>
              <a:rPr lang="en-US" dirty="0" smtClean="0">
                <a:latin typeface="Arial MT" pitchFamily="34" charset="0"/>
              </a:rPr>
              <a:t>When you are ready, click on the mouse to see the answers. </a:t>
            </a:r>
          </a:p>
          <a:p>
            <a:r>
              <a:rPr lang="en-US" dirty="0" smtClean="0">
                <a:latin typeface="Arial MT" pitchFamily="34" charset="0"/>
              </a:rPr>
              <a:t>Let’s get started. </a:t>
            </a:r>
            <a:r>
              <a:rPr lang="en-US" dirty="0" smtClean="0">
                <a:latin typeface="Arial MT" pitchFamily="34" charset="0"/>
                <a:hlinkClick r:id="rId3" action="ppaction://hlinksldjump"/>
              </a:rPr>
              <a:t>Click here. </a:t>
            </a:r>
            <a:endParaRPr lang="en-US" dirty="0">
              <a:latin typeface="Arial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2225824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 MT" pitchFamily="34" charset="0"/>
              </a:rPr>
              <a:t>There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 MT" pitchFamily="34" charset="0"/>
              </a:rPr>
              <a:t>There is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 MT" pitchFamily="34" charset="0"/>
              </a:rPr>
              <a:t>There are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 MT" pitchFamily="34" charset="0"/>
              </a:rPr>
              <a:t>There are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 MT" pitchFamily="34" charset="0"/>
              </a:rPr>
              <a:t>There is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 MT" pitchFamily="34" charset="0"/>
              </a:rPr>
              <a:t>There is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 M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5896" y="826394"/>
            <a:ext cx="5112568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Arial MT" pitchFamily="34" charset="0"/>
              </a:rPr>
              <a:t>a kite in the sky.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Arial MT" pitchFamily="34" charset="0"/>
              </a:rPr>
              <a:t>six pandas in the park.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Arial MT" pitchFamily="34" charset="0"/>
              </a:rPr>
              <a:t>a chocolate cake on the table.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Arial MT" pitchFamily="34" charset="0"/>
              </a:rPr>
              <a:t>a dragon in my room.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Arial MT" pitchFamily="34" charset="0"/>
              </a:rPr>
              <a:t>m</a:t>
            </a:r>
            <a:r>
              <a:rPr lang="en-US" dirty="0" smtClean="0">
                <a:latin typeface="Arial MT" pitchFamily="34" charset="0"/>
              </a:rPr>
              <a:t>any children in China.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Arial MT" pitchFamily="34" charset="0"/>
              </a:rPr>
              <a:t>animals in the parade. 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latin typeface="Arial MT" pitchFamily="34" charset="0"/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latin typeface="Arial MT" pitchFamily="34" charset="0"/>
            </a:endParaRPr>
          </a:p>
        </p:txBody>
      </p:sp>
      <p:sp>
        <p:nvSpPr>
          <p:cNvPr id="6" name="Action Button: Help 5">
            <a:hlinkClick r:id="rId2" action="ppaction://hlinksldjump" highlightClick="1"/>
          </p:cNvPr>
          <p:cNvSpPr/>
          <p:nvPr/>
        </p:nvSpPr>
        <p:spPr>
          <a:xfrm>
            <a:off x="3059832" y="4207136"/>
            <a:ext cx="1944216" cy="108012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yourself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54859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 MT" pitchFamily="34" charset="0"/>
              </a:rPr>
              <a:t>When you’re finished and you checked your work, go on to the next slide and do the task there. </a:t>
            </a:r>
            <a:endParaRPr lang="en-US" dirty="0">
              <a:solidFill>
                <a:schemeClr val="accent1"/>
              </a:solidFill>
              <a:latin typeface="Arial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6781800" cy="1159024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MT" pitchFamily="34" charset="0"/>
              </a:rPr>
              <a:t>Describe the room in the picture above in your notebook. Write at least 5 sentences using ‘There is’ and ‘There are’.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 M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59" y="685800"/>
            <a:ext cx="6263282" cy="3886200"/>
          </a:xfrm>
        </p:spPr>
      </p:pic>
    </p:spTree>
    <p:extLst>
      <p:ext uri="{BB962C8B-B14F-4D97-AF65-F5344CB8AC3E}">
        <p14:creationId xmlns:p14="http://schemas.microsoft.com/office/powerpoint/2010/main" val="5740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815661"/>
            <a:ext cx="7416824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rial MT" pitchFamily="34" charset="0"/>
              </a:rPr>
              <a:t>There is </a:t>
            </a:r>
            <a:r>
              <a:rPr lang="en-US" dirty="0" smtClean="0">
                <a:latin typeface="Arial MT" pitchFamily="34" charset="0"/>
              </a:rPr>
              <a:t>a kite in the sky. </a:t>
            </a:r>
          </a:p>
          <a:p>
            <a:pPr marL="457200" indent="-457200">
              <a:buFont typeface="+mj-lt"/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rial MT" pitchFamily="34" charset="0"/>
              </a:rPr>
              <a:t>There are </a:t>
            </a:r>
            <a:r>
              <a:rPr lang="en-US" dirty="0" smtClean="0">
                <a:latin typeface="Arial MT" pitchFamily="34" charset="0"/>
              </a:rPr>
              <a:t>six pandas in the park. </a:t>
            </a:r>
          </a:p>
          <a:p>
            <a:pPr marL="457200" indent="-457200">
              <a:buFont typeface="+mj-lt"/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rial MT" pitchFamily="34" charset="0"/>
              </a:rPr>
              <a:t>There is </a:t>
            </a:r>
            <a:r>
              <a:rPr lang="en-US" dirty="0" smtClean="0">
                <a:latin typeface="Arial MT" pitchFamily="34" charset="0"/>
              </a:rPr>
              <a:t>a chocolate cake on the table.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rial MT" pitchFamily="34" charset="0"/>
              </a:rPr>
              <a:t>There is </a:t>
            </a:r>
            <a:r>
              <a:rPr lang="en-US" dirty="0" smtClean="0">
                <a:latin typeface="Arial MT" pitchFamily="34" charset="0"/>
              </a:rPr>
              <a:t>a dragon in my room. </a:t>
            </a:r>
          </a:p>
          <a:p>
            <a:pPr marL="457200" indent="-457200">
              <a:buFont typeface="+mj-lt"/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rial MT" pitchFamily="34" charset="0"/>
              </a:rPr>
              <a:t>There are </a:t>
            </a:r>
            <a:r>
              <a:rPr lang="en-US" dirty="0" smtClean="0">
                <a:latin typeface="Arial MT" pitchFamily="34" charset="0"/>
              </a:rPr>
              <a:t>many children in China. </a:t>
            </a:r>
          </a:p>
          <a:p>
            <a:pPr marL="457200" indent="-457200">
              <a:buFont typeface="+mj-lt"/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rial MT" pitchFamily="34" charset="0"/>
              </a:rPr>
              <a:t>There are</a:t>
            </a:r>
            <a:r>
              <a:rPr lang="en-US" dirty="0" smtClean="0">
                <a:latin typeface="Arial MT" pitchFamily="34" charset="0"/>
              </a:rPr>
              <a:t> animals in the parade. 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latin typeface="Arial MT" pitchFamily="34" charset="0"/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latin typeface="Arial MT" pitchFamily="34" charset="0"/>
            </a:endParaRPr>
          </a:p>
        </p:txBody>
      </p:sp>
      <p:sp>
        <p:nvSpPr>
          <p:cNvPr id="5" name="Action Button: Return 4">
            <a:hlinkClick r:id="rId2" action="ppaction://hlinksldjump" highlightClick="1"/>
          </p:cNvPr>
          <p:cNvSpPr/>
          <p:nvPr/>
        </p:nvSpPr>
        <p:spPr>
          <a:xfrm>
            <a:off x="3059832" y="4701861"/>
            <a:ext cx="1584176" cy="67135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3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56</TotalTime>
  <Words>373</Words>
  <Application>Microsoft Office PowerPoint</Application>
  <PresentationFormat>On-screen Show (4:3)</PresentationFormat>
  <Paragraphs>52</Paragraphs>
  <Slides>7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There is  There are</vt:lpstr>
      <vt:lpstr>There is …</vt:lpstr>
      <vt:lpstr>There are…</vt:lpstr>
      <vt:lpstr>Now you try!</vt:lpstr>
      <vt:lpstr>PowerPoint Presentation</vt:lpstr>
      <vt:lpstr>Describe the room in the picture above in your notebook. Write at least 5 sentences using ‘There is’ and ‘There are’.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Adventure</dc:creator>
  <cp:lastModifiedBy>Miri</cp:lastModifiedBy>
  <cp:revision>8</cp:revision>
  <dcterms:created xsi:type="dcterms:W3CDTF">2011-12-31T15:52:38Z</dcterms:created>
  <dcterms:modified xsi:type="dcterms:W3CDTF">2011-12-31T16:48:51Z</dcterms:modified>
</cp:coreProperties>
</file>